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</p:sldIdLst>
  <p:sldSz cx="14630400" cy="8229600"/>
  <p:notesSz cx="8229600" cy="14630400"/>
  <p:embeddedFontLs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Montserrat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55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8309" y="2408039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Provisioning Compute Nodes with xCAT</a:t>
            </a:r>
            <a:endParaRPr lang="en-US" sz="4450" b="1" dirty="0"/>
          </a:p>
        </p:txBody>
      </p:sp>
      <p:sp>
        <p:nvSpPr>
          <p:cNvPr id="4" name="Text 1"/>
          <p:cNvSpPr/>
          <p:nvPr/>
        </p:nvSpPr>
        <p:spPr>
          <a:xfrm>
            <a:off x="758309" y="4158377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presentation outlines the steps for provisioning compute nodes. We will cover initial setup, network configuration, and OS deployment. Let's get started configuring your xCAT environment!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5458420"/>
            <a:ext cx="346591" cy="363022"/>
          </a:xfrm>
          <a:prstGeom prst="roundRect">
            <a:avLst>
              <a:gd name="adj" fmla="val 26380043"/>
            </a:avLst>
          </a:prstGeom>
          <a:solidFill>
            <a:srgbClr val="00B050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65823" y="5582960"/>
            <a:ext cx="131564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 smtClean="0">
                <a:solidFill>
                  <a:schemeClr val="bg1"/>
                </a:solidFill>
                <a:latin typeface="Montserrat Medium" pitchFamily="34" charset="0"/>
                <a:ea typeface="Montserrat Medium" pitchFamily="34" charset="-122"/>
              </a:rPr>
              <a:t>PB</a:t>
            </a:r>
            <a:endParaRPr lang="en-US" sz="750" dirty="0">
              <a:solidFill>
                <a:schemeClr val="bg1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1213128" y="5442228"/>
            <a:ext cx="2869774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00" b="1" spc="300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-</a:t>
            </a:r>
            <a:r>
              <a:rPr lang="en-US" sz="2100" b="1" spc="300" dirty="0" smtClean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en-US" sz="2100" b="1" spc="300" dirty="0" err="1" smtClean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Pravin</a:t>
            </a:r>
            <a:r>
              <a:rPr lang="en-US" sz="2100" b="1" spc="300" dirty="0" smtClean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en-US" sz="2100" b="1" spc="3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Bhosale</a:t>
            </a:r>
            <a:endParaRPr lang="en-US" sz="21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940" y="0"/>
            <a:ext cx="5571460" cy="27750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940" y="2775097"/>
            <a:ext cx="5571460" cy="54013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769702" y="7644809"/>
            <a:ext cx="1860698" cy="58479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1" y="178421"/>
            <a:ext cx="14630399" cy="805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50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745844" y="7783551"/>
            <a:ext cx="1884556" cy="4460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8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01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11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535786" y="7729870"/>
            <a:ext cx="2094614" cy="4997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5688419" y="4019108"/>
            <a:ext cx="4561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/>
              <a:t>Thank You</a:t>
            </a:r>
            <a:endParaRPr lang="en-IN" sz="5400" b="1" dirty="0"/>
          </a:p>
        </p:txBody>
      </p:sp>
    </p:spTree>
    <p:extLst>
      <p:ext uri="{BB962C8B-B14F-4D97-AF65-F5344CB8AC3E}">
        <p14:creationId xmlns:p14="http://schemas.microsoft.com/office/powerpoint/2010/main" val="270274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../_images/Xcat-ar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936" y="1456035"/>
            <a:ext cx="11675328" cy="659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0"/>
          <p:cNvSpPr/>
          <p:nvPr/>
        </p:nvSpPr>
        <p:spPr>
          <a:xfrm>
            <a:off x="4259792" y="15407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N" sz="5400" b="1" dirty="0" err="1" smtClean="0"/>
              <a:t>xCAT</a:t>
            </a:r>
            <a:r>
              <a:rPr lang="en-IN" sz="5400" b="1" dirty="0" smtClean="0"/>
              <a:t> Architecture </a:t>
            </a:r>
            <a:endParaRPr lang="en-IN" sz="5400" b="1" dirty="0"/>
          </a:p>
        </p:txBody>
      </p:sp>
      <p:sp>
        <p:nvSpPr>
          <p:cNvPr id="3" name="Rectangle 2"/>
          <p:cNvSpPr/>
          <p:nvPr/>
        </p:nvSpPr>
        <p:spPr>
          <a:xfrm>
            <a:off x="12489366" y="7616283"/>
            <a:ext cx="2141034" cy="6133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81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928336"/>
            <a:ext cx="965096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Initial Hostname and Network Setup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18254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Set Hostname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755350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Set the hostname on the management node.</a:t>
            </a:r>
            <a:endParaRPr lang="en-US" sz="1700" dirty="0"/>
          </a:p>
        </p:txBody>
      </p:sp>
      <p:sp>
        <p:nvSpPr>
          <p:cNvPr id="5" name="Shape 3"/>
          <p:cNvSpPr/>
          <p:nvPr/>
        </p:nvSpPr>
        <p:spPr>
          <a:xfrm>
            <a:off x="758309" y="4692491"/>
            <a:ext cx="4018359" cy="1018223"/>
          </a:xfrm>
          <a:prstGeom prst="roundRect">
            <a:avLst>
              <a:gd name="adj" fmla="val 19151"/>
            </a:avLst>
          </a:prstGeom>
          <a:solidFill>
            <a:srgbClr val="D2CFFC"/>
          </a:solidFill>
          <a:ln/>
        </p:spPr>
      </p:sp>
      <p:sp>
        <p:nvSpPr>
          <p:cNvPr id="6" name="Shape 4"/>
          <p:cNvSpPr/>
          <p:nvPr/>
        </p:nvSpPr>
        <p:spPr>
          <a:xfrm>
            <a:off x="747593" y="4692491"/>
            <a:ext cx="4039791" cy="1018223"/>
          </a:xfrm>
          <a:prstGeom prst="roundRect">
            <a:avLst>
              <a:gd name="adj" fmla="val 3192"/>
            </a:avLst>
          </a:prstGeom>
          <a:solidFill>
            <a:srgbClr val="D2CFFC"/>
          </a:solidFill>
          <a:ln/>
        </p:spPr>
      </p:sp>
      <p:sp>
        <p:nvSpPr>
          <p:cNvPr id="7" name="Text 5"/>
          <p:cNvSpPr/>
          <p:nvPr/>
        </p:nvSpPr>
        <p:spPr>
          <a:xfrm>
            <a:off x="964168" y="4854893"/>
            <a:ext cx="360664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highlight>
                  <a:srgbClr val="D2CF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sudo hostnamectl set-hostname xcatmn.cluster.com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5312926" y="318254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Configure Network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312926" y="3755350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Modify network configuration files.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5312926" y="4345781"/>
            <a:ext cx="4018359" cy="1018223"/>
          </a:xfrm>
          <a:prstGeom prst="roundRect">
            <a:avLst>
              <a:gd name="adj" fmla="val 19151"/>
            </a:avLst>
          </a:prstGeom>
          <a:solidFill>
            <a:srgbClr val="D2CFFC"/>
          </a:solidFill>
          <a:ln/>
        </p:spPr>
      </p:sp>
      <p:sp>
        <p:nvSpPr>
          <p:cNvPr id="11" name="Shape 9"/>
          <p:cNvSpPr/>
          <p:nvPr/>
        </p:nvSpPr>
        <p:spPr>
          <a:xfrm>
            <a:off x="5302210" y="4345781"/>
            <a:ext cx="4039791" cy="1018223"/>
          </a:xfrm>
          <a:prstGeom prst="roundRect">
            <a:avLst>
              <a:gd name="adj" fmla="val 3192"/>
            </a:avLst>
          </a:prstGeom>
          <a:solidFill>
            <a:srgbClr val="D2CFFC"/>
          </a:solidFill>
          <a:ln/>
        </p:spPr>
      </p:sp>
      <p:sp>
        <p:nvSpPr>
          <p:cNvPr id="12" name="Text 10"/>
          <p:cNvSpPr/>
          <p:nvPr/>
        </p:nvSpPr>
        <p:spPr>
          <a:xfrm>
            <a:off x="5529501" y="4445835"/>
            <a:ext cx="391221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highlight>
                  <a:srgbClr val="D2CF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sudo vim /etc/sysconfig/network-scripts/ifcfg-ens192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9867543" y="318254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DNS Resolution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867543" y="3755350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Update DNS settings in </a:t>
            </a: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/etc/resolv.conf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9867543" y="4692491"/>
            <a:ext cx="4018359" cy="1364933"/>
          </a:xfrm>
          <a:prstGeom prst="roundRect">
            <a:avLst>
              <a:gd name="adj" fmla="val 14286"/>
            </a:avLst>
          </a:prstGeom>
          <a:solidFill>
            <a:srgbClr val="D2CFFC"/>
          </a:solidFill>
          <a:ln/>
        </p:spPr>
      </p:sp>
      <p:sp>
        <p:nvSpPr>
          <p:cNvPr id="16" name="Shape 14"/>
          <p:cNvSpPr/>
          <p:nvPr/>
        </p:nvSpPr>
        <p:spPr>
          <a:xfrm>
            <a:off x="9856827" y="4692491"/>
            <a:ext cx="4039791" cy="1364933"/>
          </a:xfrm>
          <a:prstGeom prst="roundRect">
            <a:avLst>
              <a:gd name="adj" fmla="val 2381"/>
            </a:avLst>
          </a:prstGeom>
          <a:solidFill>
            <a:srgbClr val="D2CFFC"/>
          </a:solidFill>
          <a:ln/>
        </p:spPr>
      </p:sp>
      <p:sp>
        <p:nvSpPr>
          <p:cNvPr id="17" name="Text 15"/>
          <p:cNvSpPr/>
          <p:nvPr/>
        </p:nvSpPr>
        <p:spPr>
          <a:xfrm>
            <a:off x="10073402" y="4854893"/>
            <a:ext cx="360664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highlight>
                  <a:srgbClr val="D2CF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search localdomain cluster.com</a:t>
            </a:r>
            <a:endParaRPr lang="en-US" sz="1700" dirty="0"/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highlight>
                  <a:srgbClr val="D2CF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nameserver 8.8.8.8</a:t>
            </a:r>
            <a:endParaRPr lang="en-US" sz="1700" dirty="0"/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272525"/>
                </a:solidFill>
                <a:highlight>
                  <a:srgbClr val="D2CF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nameserver</a:t>
            </a:r>
            <a:r>
              <a:rPr lang="en-US" sz="1700" dirty="0">
                <a:solidFill>
                  <a:srgbClr val="272525"/>
                </a:solidFill>
                <a:highlight>
                  <a:srgbClr val="D2CF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700" dirty="0" smtClean="0">
                <a:solidFill>
                  <a:srgbClr val="272525"/>
                </a:solidFill>
                <a:highlight>
                  <a:srgbClr val="D2CF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192.168.56.116</a:t>
            </a:r>
            <a:endParaRPr lang="en-US" sz="1700" dirty="0"/>
          </a:p>
        </p:txBody>
      </p:sp>
      <p:sp>
        <p:nvSpPr>
          <p:cNvPr id="18" name="Rectangle 17"/>
          <p:cNvSpPr/>
          <p:nvPr/>
        </p:nvSpPr>
        <p:spPr>
          <a:xfrm>
            <a:off x="12535786" y="7634177"/>
            <a:ext cx="2094614" cy="5954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7827" y="718066"/>
            <a:ext cx="6272332" cy="665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Installing the go-xCAT Tool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07827" y="1686520"/>
            <a:ext cx="151567" cy="1955244"/>
          </a:xfrm>
          <a:prstGeom prst="roundRect">
            <a:avLst>
              <a:gd name="adj" fmla="val 120091"/>
            </a:avLst>
          </a:prstGeom>
          <a:solidFill>
            <a:srgbClr val="EEEFF5"/>
          </a:solidFill>
          <a:ln/>
          <a:effectLst>
            <a:outerShdw blurRad="49530" dist="2413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162645" y="1686520"/>
            <a:ext cx="2661047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Download go-xCAT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162645" y="2140387"/>
            <a:ext cx="7273528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Download the go-xCAT tool using wget.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1162645" y="2691408"/>
            <a:ext cx="7273528" cy="950357"/>
          </a:xfrm>
          <a:prstGeom prst="roundRect">
            <a:avLst>
              <a:gd name="adj" fmla="val 19153"/>
            </a:avLst>
          </a:prstGeom>
          <a:solidFill>
            <a:srgbClr val="D2CFFC"/>
          </a:solidFill>
          <a:ln/>
        </p:spPr>
      </p:sp>
      <p:sp>
        <p:nvSpPr>
          <p:cNvPr id="8" name="Shape 5"/>
          <p:cNvSpPr/>
          <p:nvPr/>
        </p:nvSpPr>
        <p:spPr>
          <a:xfrm>
            <a:off x="1152644" y="2691408"/>
            <a:ext cx="7502258" cy="950357"/>
          </a:xfrm>
          <a:prstGeom prst="roundRect">
            <a:avLst>
              <a:gd name="adj" fmla="val 3192"/>
            </a:avLst>
          </a:prstGeom>
          <a:solidFill>
            <a:srgbClr val="D2CFFC"/>
          </a:solidFill>
          <a:ln/>
        </p:spPr>
      </p:sp>
      <p:sp>
        <p:nvSpPr>
          <p:cNvPr id="9" name="Text 6"/>
          <p:cNvSpPr/>
          <p:nvPr/>
        </p:nvSpPr>
        <p:spPr>
          <a:xfrm>
            <a:off x="1354812" y="2842974"/>
            <a:ext cx="7682862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highlight>
                  <a:srgbClr val="D2CF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wget https://raw.githubusercontent.com/xcat2/xcat-core/master/xCAT-server/share/xcat/tools/go-xcat -O - &gt;/tmp/go-xcat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1011079" y="3843933"/>
            <a:ext cx="151567" cy="1631633"/>
          </a:xfrm>
          <a:prstGeom prst="roundRect">
            <a:avLst>
              <a:gd name="adj" fmla="val 120091"/>
            </a:avLst>
          </a:prstGeom>
          <a:solidFill>
            <a:srgbClr val="EEEFF5"/>
          </a:solidFill>
          <a:ln/>
          <a:effectLst>
            <a:outerShdw blurRad="49530" dist="2413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1465898" y="3843933"/>
            <a:ext cx="2905720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Set execute Permissions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465898" y="4297799"/>
            <a:ext cx="6970276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Next, change permission to make it executeable.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1465898" y="4848820"/>
            <a:ext cx="6970276" cy="626745"/>
          </a:xfrm>
          <a:prstGeom prst="roundRect">
            <a:avLst>
              <a:gd name="adj" fmla="val 29042"/>
            </a:avLst>
          </a:prstGeom>
          <a:solidFill>
            <a:srgbClr val="D2CFFC"/>
          </a:solidFill>
          <a:ln/>
        </p:spPr>
      </p:sp>
      <p:sp>
        <p:nvSpPr>
          <p:cNvPr id="14" name="Shape 11"/>
          <p:cNvSpPr/>
          <p:nvPr/>
        </p:nvSpPr>
        <p:spPr>
          <a:xfrm>
            <a:off x="1152644" y="4803737"/>
            <a:ext cx="6990278" cy="626745"/>
          </a:xfrm>
          <a:prstGeom prst="roundRect">
            <a:avLst>
              <a:gd name="adj" fmla="val 4840"/>
            </a:avLst>
          </a:prstGeom>
          <a:solidFill>
            <a:srgbClr val="D2CFFC"/>
          </a:solidFill>
          <a:ln/>
        </p:spPr>
      </p:sp>
      <p:sp>
        <p:nvSpPr>
          <p:cNvPr id="15" name="Text 12"/>
          <p:cNvSpPr/>
          <p:nvPr/>
        </p:nvSpPr>
        <p:spPr>
          <a:xfrm>
            <a:off x="1658064" y="4955303"/>
            <a:ext cx="6585942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highlight>
                  <a:srgbClr val="D2CF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chmod +x /tmp/go-xcat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1314450" y="5677733"/>
            <a:ext cx="151567" cy="1631633"/>
          </a:xfrm>
          <a:prstGeom prst="roundRect">
            <a:avLst>
              <a:gd name="adj" fmla="val 120091"/>
            </a:avLst>
          </a:prstGeom>
          <a:solidFill>
            <a:srgbClr val="EEEFF5"/>
          </a:solidFill>
          <a:ln/>
          <a:effectLst>
            <a:outerShdw blurRad="49530" dist="2413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1769269" y="5677733"/>
            <a:ext cx="2661047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Run go-xCAT</a:t>
            </a:r>
            <a:endParaRPr lang="en-US" sz="2050" dirty="0"/>
          </a:p>
        </p:txBody>
      </p:sp>
      <p:sp>
        <p:nvSpPr>
          <p:cNvPr id="18" name="Text 15"/>
          <p:cNvSpPr/>
          <p:nvPr/>
        </p:nvSpPr>
        <p:spPr>
          <a:xfrm>
            <a:off x="1769269" y="6131600"/>
            <a:ext cx="6666905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Run the go-xCAT tool to install xCAT.</a:t>
            </a:r>
            <a:endParaRPr lang="en-US" sz="1550" dirty="0"/>
          </a:p>
        </p:txBody>
      </p:sp>
      <p:sp>
        <p:nvSpPr>
          <p:cNvPr id="19" name="Shape 16"/>
          <p:cNvSpPr/>
          <p:nvPr/>
        </p:nvSpPr>
        <p:spPr>
          <a:xfrm>
            <a:off x="1769269" y="6682621"/>
            <a:ext cx="6666905" cy="626745"/>
          </a:xfrm>
          <a:prstGeom prst="roundRect">
            <a:avLst>
              <a:gd name="adj" fmla="val 29042"/>
            </a:avLst>
          </a:prstGeom>
          <a:solidFill>
            <a:srgbClr val="D2CFFC"/>
          </a:solidFill>
          <a:ln/>
        </p:spPr>
      </p:sp>
      <p:sp>
        <p:nvSpPr>
          <p:cNvPr id="20" name="Shape 17"/>
          <p:cNvSpPr/>
          <p:nvPr/>
        </p:nvSpPr>
        <p:spPr>
          <a:xfrm>
            <a:off x="1162646" y="6724544"/>
            <a:ext cx="6686907" cy="626745"/>
          </a:xfrm>
          <a:prstGeom prst="roundRect">
            <a:avLst>
              <a:gd name="adj" fmla="val 4840"/>
            </a:avLst>
          </a:prstGeom>
          <a:solidFill>
            <a:srgbClr val="D2CFFC"/>
          </a:solidFill>
          <a:ln/>
        </p:spPr>
      </p:sp>
      <p:sp>
        <p:nvSpPr>
          <p:cNvPr id="21" name="Text 18"/>
          <p:cNvSpPr/>
          <p:nvPr/>
        </p:nvSpPr>
        <p:spPr>
          <a:xfrm>
            <a:off x="1961436" y="6834188"/>
            <a:ext cx="6282571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highlight>
                  <a:srgbClr val="D2CF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/tmp/go-xcat install</a:t>
            </a:r>
            <a:endParaRPr lang="en-US" sz="15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306473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Disabling SELinux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344103"/>
            <a:ext cx="7627382" cy="2181225"/>
          </a:xfrm>
          <a:prstGeom prst="roundRect">
            <a:avLst>
              <a:gd name="adj" fmla="val 8940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61284" y="25606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Disable SELinux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61284" y="3046809"/>
            <a:ext cx="719423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SELinux must be disabled to avoid conflicts.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461284" y="3637240"/>
            <a:ext cx="7194233" cy="671512"/>
          </a:xfrm>
          <a:prstGeom prst="roundRect">
            <a:avLst>
              <a:gd name="adj" fmla="val 29038"/>
            </a:avLst>
          </a:prstGeom>
          <a:solidFill>
            <a:srgbClr val="D2CFFC"/>
          </a:solidFill>
          <a:ln/>
        </p:spPr>
      </p:sp>
      <p:sp>
        <p:nvSpPr>
          <p:cNvPr id="8" name="Shape 5"/>
          <p:cNvSpPr/>
          <p:nvPr/>
        </p:nvSpPr>
        <p:spPr>
          <a:xfrm>
            <a:off x="6450568" y="3637240"/>
            <a:ext cx="7215664" cy="671512"/>
          </a:xfrm>
          <a:prstGeom prst="roundRect">
            <a:avLst>
              <a:gd name="adj" fmla="val 4840"/>
            </a:avLst>
          </a:prstGeom>
          <a:solidFill>
            <a:srgbClr val="D2CFFC"/>
          </a:solidFill>
          <a:ln/>
        </p:spPr>
      </p:sp>
      <p:sp>
        <p:nvSpPr>
          <p:cNvPr id="9" name="Text 6"/>
          <p:cNvSpPr/>
          <p:nvPr/>
        </p:nvSpPr>
        <p:spPr>
          <a:xfrm>
            <a:off x="6878361" y="3799642"/>
            <a:ext cx="678251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highlight>
                  <a:srgbClr val="D2CF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echo 0 &gt; /sys/fs/selinux/enforce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4709" y="4741902"/>
            <a:ext cx="7627382" cy="2181225"/>
          </a:xfrm>
          <a:prstGeom prst="roundRect">
            <a:avLst>
              <a:gd name="adj" fmla="val 8940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461284" y="49584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Persist Change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461284" y="5444609"/>
            <a:ext cx="719423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Make the change permanent in </a:t>
            </a: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/etc/selinux/config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6461284" y="6035040"/>
            <a:ext cx="7194233" cy="671512"/>
          </a:xfrm>
          <a:prstGeom prst="roundRect">
            <a:avLst>
              <a:gd name="adj" fmla="val 29038"/>
            </a:avLst>
          </a:prstGeom>
          <a:solidFill>
            <a:srgbClr val="D2CFFC"/>
          </a:solidFill>
          <a:ln/>
        </p:spPr>
      </p:sp>
      <p:sp>
        <p:nvSpPr>
          <p:cNvPr id="14" name="Shape 11"/>
          <p:cNvSpPr/>
          <p:nvPr/>
        </p:nvSpPr>
        <p:spPr>
          <a:xfrm>
            <a:off x="6450567" y="6035040"/>
            <a:ext cx="7421523" cy="671512"/>
          </a:xfrm>
          <a:prstGeom prst="roundRect">
            <a:avLst>
              <a:gd name="adj" fmla="val 4840"/>
            </a:avLst>
          </a:prstGeom>
          <a:solidFill>
            <a:srgbClr val="D2CFFC"/>
          </a:solidFill>
          <a:ln/>
        </p:spPr>
      </p:sp>
      <p:sp>
        <p:nvSpPr>
          <p:cNvPr id="15" name="Text 12"/>
          <p:cNvSpPr/>
          <p:nvPr/>
        </p:nvSpPr>
        <p:spPr>
          <a:xfrm>
            <a:off x="6564213" y="6217366"/>
            <a:ext cx="69883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highlight>
                  <a:srgbClr val="D2CF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sed -i 's/^SELINUX=.\*/SELINUX=disabled/' /etc/selinux/config</a:t>
            </a:r>
            <a:endParaRPr lang="en-US" sz="1700" dirty="0"/>
          </a:p>
        </p:txBody>
      </p:sp>
      <p:sp>
        <p:nvSpPr>
          <p:cNvPr id="16" name="Rectangle 15"/>
          <p:cNvSpPr/>
          <p:nvPr/>
        </p:nvSpPr>
        <p:spPr>
          <a:xfrm>
            <a:off x="12876028" y="7697972"/>
            <a:ext cx="1754372" cy="5316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71163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Configuring Root Password and Network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2461974"/>
            <a:ext cx="1083231" cy="25279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52861" y="267854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Set Root Password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52861" y="3164681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Configure the system password for root user.</a:t>
            </a:r>
            <a:endParaRPr lang="en-US" sz="1700" dirty="0"/>
          </a:p>
        </p:txBody>
      </p:sp>
      <p:sp>
        <p:nvSpPr>
          <p:cNvPr id="7" name="Shape 3"/>
          <p:cNvSpPr/>
          <p:nvPr/>
        </p:nvSpPr>
        <p:spPr>
          <a:xfrm>
            <a:off x="7652861" y="3755112"/>
            <a:ext cx="6219230" cy="1018223"/>
          </a:xfrm>
          <a:prstGeom prst="roundRect">
            <a:avLst>
              <a:gd name="adj" fmla="val 19151"/>
            </a:avLst>
          </a:prstGeom>
          <a:solidFill>
            <a:srgbClr val="D2CFFC"/>
          </a:solidFill>
          <a:ln/>
        </p:spPr>
      </p:sp>
      <p:sp>
        <p:nvSpPr>
          <p:cNvPr id="8" name="Shape 4"/>
          <p:cNvSpPr/>
          <p:nvPr/>
        </p:nvSpPr>
        <p:spPr>
          <a:xfrm>
            <a:off x="7642146" y="3755112"/>
            <a:ext cx="6240661" cy="1018223"/>
          </a:xfrm>
          <a:prstGeom prst="roundRect">
            <a:avLst>
              <a:gd name="adj" fmla="val 3192"/>
            </a:avLst>
          </a:prstGeom>
          <a:solidFill>
            <a:srgbClr val="D2CFFC"/>
          </a:solidFill>
          <a:ln/>
        </p:spPr>
      </p:sp>
      <p:sp>
        <p:nvSpPr>
          <p:cNvPr id="9" name="Text 5"/>
          <p:cNvSpPr/>
          <p:nvPr/>
        </p:nvSpPr>
        <p:spPr>
          <a:xfrm>
            <a:off x="7858720" y="3917513"/>
            <a:ext cx="58075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highlight>
                  <a:srgbClr val="D2CF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chtab key=system </a:t>
            </a:r>
            <a:r>
              <a:rPr lang="en-US" sz="1700" dirty="0" err="1">
                <a:solidFill>
                  <a:srgbClr val="272525"/>
                </a:solidFill>
                <a:highlight>
                  <a:srgbClr val="D2CF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passwd.username</a:t>
            </a:r>
            <a:r>
              <a:rPr lang="en-US" sz="1700" dirty="0">
                <a:solidFill>
                  <a:srgbClr val="272525"/>
                </a:solidFill>
                <a:highlight>
                  <a:srgbClr val="D2CF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=root </a:t>
            </a:r>
            <a:r>
              <a:rPr lang="en-US" sz="1700" dirty="0" err="1" smtClean="0">
                <a:solidFill>
                  <a:srgbClr val="272525"/>
                </a:solidFill>
                <a:highlight>
                  <a:srgbClr val="D2CF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passwd.password</a:t>
            </a:r>
            <a:r>
              <a:rPr lang="en-US" sz="1700" dirty="0" smtClean="0">
                <a:solidFill>
                  <a:srgbClr val="272525"/>
                </a:solidFill>
                <a:highlight>
                  <a:srgbClr val="D2CF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=root</a:t>
            </a:r>
            <a:endParaRPr lang="en-US" sz="17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709" y="4989909"/>
            <a:ext cx="1083231" cy="252793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652861" y="520648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Define Network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652861" y="5692616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Define the network for DHCP.</a:t>
            </a:r>
            <a:endParaRPr lang="en-US" sz="1700" dirty="0"/>
          </a:p>
        </p:txBody>
      </p:sp>
      <p:sp>
        <p:nvSpPr>
          <p:cNvPr id="13" name="Shape 8"/>
          <p:cNvSpPr/>
          <p:nvPr/>
        </p:nvSpPr>
        <p:spPr>
          <a:xfrm>
            <a:off x="7652861" y="6283047"/>
            <a:ext cx="6219230" cy="1018223"/>
          </a:xfrm>
          <a:prstGeom prst="roundRect">
            <a:avLst>
              <a:gd name="adj" fmla="val 19151"/>
            </a:avLst>
          </a:prstGeom>
          <a:solidFill>
            <a:srgbClr val="D2CFFC"/>
          </a:solidFill>
          <a:ln/>
        </p:spPr>
      </p:sp>
      <p:sp>
        <p:nvSpPr>
          <p:cNvPr id="14" name="Shape 9"/>
          <p:cNvSpPr/>
          <p:nvPr/>
        </p:nvSpPr>
        <p:spPr>
          <a:xfrm>
            <a:off x="7642146" y="6283047"/>
            <a:ext cx="6240661" cy="1018223"/>
          </a:xfrm>
          <a:prstGeom prst="roundRect">
            <a:avLst>
              <a:gd name="adj" fmla="val 3192"/>
            </a:avLst>
          </a:prstGeom>
          <a:solidFill>
            <a:srgbClr val="D2CFFC"/>
          </a:solidFill>
          <a:ln/>
        </p:spPr>
      </p:sp>
      <p:sp>
        <p:nvSpPr>
          <p:cNvPr id="15" name="Text 10"/>
          <p:cNvSpPr/>
          <p:nvPr/>
        </p:nvSpPr>
        <p:spPr>
          <a:xfrm>
            <a:off x="7858720" y="6445448"/>
            <a:ext cx="58075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highlight>
                  <a:srgbClr val="D2CF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chdef -t network 192_168_56_0-255_255_255_0 </a:t>
            </a:r>
            <a:r>
              <a:rPr lang="en-US" sz="1700" dirty="0" err="1" smtClean="0">
                <a:solidFill>
                  <a:srgbClr val="272525"/>
                </a:solidFill>
                <a:highlight>
                  <a:srgbClr val="D2CF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dynamicrange</a:t>
            </a:r>
            <a:r>
              <a:rPr lang="en-US" sz="1700" dirty="0" smtClean="0">
                <a:solidFill>
                  <a:srgbClr val="272525"/>
                </a:solidFill>
                <a:highlight>
                  <a:srgbClr val="D2CF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=192.168.56.150-192.168.56.200</a:t>
            </a:r>
            <a:endParaRPr lang="en-US" sz="1700" dirty="0"/>
          </a:p>
        </p:txBody>
      </p:sp>
      <p:sp>
        <p:nvSpPr>
          <p:cNvPr id="16" name="Rectangle 15"/>
          <p:cNvSpPr/>
          <p:nvPr/>
        </p:nvSpPr>
        <p:spPr>
          <a:xfrm>
            <a:off x="12695274" y="7751134"/>
            <a:ext cx="1935126" cy="4784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7593" y="833183"/>
            <a:ext cx="624744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Defining Compute Nodes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187762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Define cn01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2488418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Define the first compute node.</a:t>
            </a:r>
            <a:endParaRPr lang="en-US" sz="1700" dirty="0"/>
          </a:p>
        </p:txBody>
      </p:sp>
      <p:sp>
        <p:nvSpPr>
          <p:cNvPr id="5" name="Shape 3"/>
          <p:cNvSpPr/>
          <p:nvPr/>
        </p:nvSpPr>
        <p:spPr>
          <a:xfrm>
            <a:off x="702469" y="4288810"/>
            <a:ext cx="6292572" cy="438745"/>
          </a:xfrm>
          <a:prstGeom prst="roundRect">
            <a:avLst>
              <a:gd name="adj" fmla="val 11392"/>
            </a:avLst>
          </a:prstGeom>
          <a:solidFill>
            <a:srgbClr val="D2CFFC"/>
          </a:solidFill>
          <a:ln/>
        </p:spPr>
      </p:sp>
      <p:sp>
        <p:nvSpPr>
          <p:cNvPr id="6" name="Shape 4"/>
          <p:cNvSpPr/>
          <p:nvPr/>
        </p:nvSpPr>
        <p:spPr>
          <a:xfrm>
            <a:off x="681038" y="3089977"/>
            <a:ext cx="6314003" cy="1711642"/>
          </a:xfrm>
          <a:prstGeom prst="roundRect">
            <a:avLst>
              <a:gd name="adj" fmla="val 1899"/>
            </a:avLst>
          </a:prstGeom>
          <a:solidFill>
            <a:srgbClr val="D2CFFC"/>
          </a:solidFill>
          <a:ln/>
        </p:spPr>
      </p:sp>
      <p:sp>
        <p:nvSpPr>
          <p:cNvPr id="7" name="Text 5"/>
          <p:cNvSpPr/>
          <p:nvPr/>
        </p:nvSpPr>
        <p:spPr>
          <a:xfrm>
            <a:off x="964168" y="3595390"/>
            <a:ext cx="588085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highlight>
                  <a:srgbClr val="D2CF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mkdef -t node cn01 --template x86_64-template ip=192.168.56.150 mac=08:00:27:54:57:78 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02469" y="512891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Define cn02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681038" y="5721668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Define the second compute node.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670322" y="6249953"/>
            <a:ext cx="6314003" cy="1711642"/>
          </a:xfrm>
          <a:prstGeom prst="roundRect">
            <a:avLst>
              <a:gd name="adj" fmla="val 1899"/>
            </a:avLst>
          </a:prstGeom>
          <a:solidFill>
            <a:srgbClr val="D2CFFC"/>
          </a:solidFill>
          <a:ln/>
        </p:spPr>
      </p:sp>
      <p:sp>
        <p:nvSpPr>
          <p:cNvPr id="12" name="Text 10"/>
          <p:cNvSpPr/>
          <p:nvPr/>
        </p:nvSpPr>
        <p:spPr>
          <a:xfrm>
            <a:off x="964168" y="6585365"/>
            <a:ext cx="588085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highlight>
                  <a:srgbClr val="D2CF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mkdef -t node cn02 --template x86_64-template ip=192.168.56.201 mac=08:00:27:93:f5:38 </a:t>
            </a:r>
            <a:endParaRPr lang="en-US" sz="1700" dirty="0"/>
          </a:p>
        </p:txBody>
      </p:sp>
      <p:sp>
        <p:nvSpPr>
          <p:cNvPr id="13" name="Rectangle 12"/>
          <p:cNvSpPr/>
          <p:nvPr/>
        </p:nvSpPr>
        <p:spPr>
          <a:xfrm>
            <a:off x="12769702" y="7697972"/>
            <a:ext cx="1860698" cy="5316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580" y="148250"/>
            <a:ext cx="6602819" cy="8081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377803"/>
            <a:ext cx="62349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Configure DNS and DHCP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4453295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16499" y="4415433"/>
            <a:ext cx="227647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Define DNS Domain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16499" y="5257800"/>
            <a:ext cx="227647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Configure the DNS domain.</a:t>
            </a:r>
            <a:endParaRPr lang="en-US" sz="1700" dirty="0"/>
          </a:p>
        </p:txBody>
      </p:sp>
      <p:sp>
        <p:nvSpPr>
          <p:cNvPr id="7" name="Shape 3"/>
          <p:cNvSpPr/>
          <p:nvPr/>
        </p:nvSpPr>
        <p:spPr>
          <a:xfrm>
            <a:off x="1516499" y="6194941"/>
            <a:ext cx="2276475" cy="1364933"/>
          </a:xfrm>
          <a:prstGeom prst="roundRect">
            <a:avLst>
              <a:gd name="adj" fmla="val 14286"/>
            </a:avLst>
          </a:prstGeom>
          <a:solidFill>
            <a:srgbClr val="D2CFFC"/>
          </a:solidFill>
          <a:ln/>
        </p:spPr>
      </p:sp>
      <p:sp>
        <p:nvSpPr>
          <p:cNvPr id="8" name="Shape 4"/>
          <p:cNvSpPr/>
          <p:nvPr/>
        </p:nvSpPr>
        <p:spPr>
          <a:xfrm>
            <a:off x="1029115" y="6204502"/>
            <a:ext cx="3255805" cy="1364933"/>
          </a:xfrm>
          <a:prstGeom prst="roundRect">
            <a:avLst>
              <a:gd name="adj" fmla="val 2381"/>
            </a:avLst>
          </a:prstGeom>
          <a:solidFill>
            <a:srgbClr val="D2CFFC"/>
          </a:solidFill>
          <a:ln/>
        </p:spPr>
      </p:sp>
      <p:sp>
        <p:nvSpPr>
          <p:cNvPr id="9" name="Text 5"/>
          <p:cNvSpPr/>
          <p:nvPr/>
        </p:nvSpPr>
        <p:spPr>
          <a:xfrm>
            <a:off x="1234976" y="6507754"/>
            <a:ext cx="315372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highlight>
                  <a:srgbClr val="D2CF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chtab key=domain site.value=cluster.com</a:t>
            </a:r>
            <a:endParaRPr lang="en-US" sz="17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7896" y="4453295"/>
            <a:ext cx="541615" cy="54161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876086" y="4415433"/>
            <a:ext cx="227659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Make Hosts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4876086" y="4901565"/>
            <a:ext cx="227659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Update host files.</a:t>
            </a:r>
            <a:endParaRPr lang="en-US" sz="1700" dirty="0"/>
          </a:p>
        </p:txBody>
      </p:sp>
      <p:sp>
        <p:nvSpPr>
          <p:cNvPr id="13" name="Shape 8"/>
          <p:cNvSpPr/>
          <p:nvPr/>
        </p:nvSpPr>
        <p:spPr>
          <a:xfrm>
            <a:off x="4876086" y="5491996"/>
            <a:ext cx="2276594" cy="671512"/>
          </a:xfrm>
          <a:prstGeom prst="roundRect">
            <a:avLst>
              <a:gd name="adj" fmla="val 29038"/>
            </a:avLst>
          </a:prstGeom>
          <a:solidFill>
            <a:srgbClr val="D2CFFC"/>
          </a:solidFill>
          <a:ln/>
        </p:spPr>
      </p:sp>
      <p:sp>
        <p:nvSpPr>
          <p:cNvPr id="14" name="Shape 9"/>
          <p:cNvSpPr/>
          <p:nvPr/>
        </p:nvSpPr>
        <p:spPr>
          <a:xfrm>
            <a:off x="4865370" y="5491996"/>
            <a:ext cx="2298025" cy="671512"/>
          </a:xfrm>
          <a:prstGeom prst="roundRect">
            <a:avLst>
              <a:gd name="adj" fmla="val 4840"/>
            </a:avLst>
          </a:prstGeom>
          <a:solidFill>
            <a:srgbClr val="D2CFFC"/>
          </a:solidFill>
          <a:ln/>
        </p:spPr>
      </p:sp>
      <p:sp>
        <p:nvSpPr>
          <p:cNvPr id="15" name="Text 10"/>
          <p:cNvSpPr/>
          <p:nvPr/>
        </p:nvSpPr>
        <p:spPr>
          <a:xfrm>
            <a:off x="5081945" y="5654397"/>
            <a:ext cx="186487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272525"/>
                </a:solidFill>
                <a:highlight>
                  <a:srgbClr val="D2CF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makehosts</a:t>
            </a:r>
            <a:r>
              <a:rPr lang="en-US" sz="1700" dirty="0">
                <a:solidFill>
                  <a:srgbClr val="272525"/>
                </a:solidFill>
                <a:highlight>
                  <a:srgbClr val="D2CF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700" dirty="0" smtClean="0">
                <a:solidFill>
                  <a:srgbClr val="272525"/>
                </a:solidFill>
                <a:highlight>
                  <a:srgbClr val="D2CF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cn01</a:t>
            </a:r>
            <a:endParaRPr lang="en-US" sz="17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7601" y="4453295"/>
            <a:ext cx="541615" cy="54161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235791" y="4415433"/>
            <a:ext cx="227659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Make DNS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8235791" y="4901565"/>
            <a:ext cx="227659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 DNS entries.</a:t>
            </a:r>
            <a:endParaRPr lang="en-US" sz="1700" dirty="0"/>
          </a:p>
        </p:txBody>
      </p:sp>
      <p:sp>
        <p:nvSpPr>
          <p:cNvPr id="19" name="Shape 13"/>
          <p:cNvSpPr/>
          <p:nvPr/>
        </p:nvSpPr>
        <p:spPr>
          <a:xfrm>
            <a:off x="8235791" y="5491996"/>
            <a:ext cx="2276594" cy="671512"/>
          </a:xfrm>
          <a:prstGeom prst="roundRect">
            <a:avLst>
              <a:gd name="adj" fmla="val 29038"/>
            </a:avLst>
          </a:prstGeom>
          <a:solidFill>
            <a:srgbClr val="D2CFFC"/>
          </a:solidFill>
          <a:ln/>
        </p:spPr>
      </p:sp>
      <p:sp>
        <p:nvSpPr>
          <p:cNvPr id="20" name="Shape 14"/>
          <p:cNvSpPr/>
          <p:nvPr/>
        </p:nvSpPr>
        <p:spPr>
          <a:xfrm>
            <a:off x="8225076" y="5491996"/>
            <a:ext cx="2298025" cy="671512"/>
          </a:xfrm>
          <a:prstGeom prst="roundRect">
            <a:avLst>
              <a:gd name="adj" fmla="val 4840"/>
            </a:avLst>
          </a:prstGeom>
          <a:solidFill>
            <a:srgbClr val="D2CFFC"/>
          </a:solidFill>
          <a:ln/>
        </p:spPr>
      </p:sp>
      <p:sp>
        <p:nvSpPr>
          <p:cNvPr id="21" name="Text 15"/>
          <p:cNvSpPr/>
          <p:nvPr/>
        </p:nvSpPr>
        <p:spPr>
          <a:xfrm>
            <a:off x="8441650" y="5654397"/>
            <a:ext cx="186487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highlight>
                  <a:srgbClr val="D2CF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makedns -n</a:t>
            </a:r>
            <a:endParaRPr lang="en-US" sz="1700" dirty="0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7307" y="4453295"/>
            <a:ext cx="541615" cy="541615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11595497" y="4415433"/>
            <a:ext cx="227659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Configure DHCP</a:t>
            </a:r>
            <a:endParaRPr lang="en-US" sz="2200" dirty="0"/>
          </a:p>
        </p:txBody>
      </p:sp>
      <p:sp>
        <p:nvSpPr>
          <p:cNvPr id="24" name="Text 17"/>
          <p:cNvSpPr/>
          <p:nvPr/>
        </p:nvSpPr>
        <p:spPr>
          <a:xfrm>
            <a:off x="11595497" y="4901565"/>
            <a:ext cx="227659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Configure DHCP settings.</a:t>
            </a:r>
            <a:endParaRPr lang="en-US" sz="1700" dirty="0"/>
          </a:p>
        </p:txBody>
      </p:sp>
      <p:sp>
        <p:nvSpPr>
          <p:cNvPr id="25" name="Shape 18"/>
          <p:cNvSpPr/>
          <p:nvPr/>
        </p:nvSpPr>
        <p:spPr>
          <a:xfrm>
            <a:off x="11595497" y="5838706"/>
            <a:ext cx="2276594" cy="671512"/>
          </a:xfrm>
          <a:prstGeom prst="roundRect">
            <a:avLst>
              <a:gd name="adj" fmla="val 29038"/>
            </a:avLst>
          </a:prstGeom>
          <a:solidFill>
            <a:srgbClr val="D2CFFC"/>
          </a:solidFill>
          <a:ln/>
        </p:spPr>
      </p:sp>
      <p:sp>
        <p:nvSpPr>
          <p:cNvPr id="26" name="Shape 19"/>
          <p:cNvSpPr/>
          <p:nvPr/>
        </p:nvSpPr>
        <p:spPr>
          <a:xfrm>
            <a:off x="11584781" y="5838706"/>
            <a:ext cx="2298025" cy="671512"/>
          </a:xfrm>
          <a:prstGeom prst="roundRect">
            <a:avLst>
              <a:gd name="adj" fmla="val 4840"/>
            </a:avLst>
          </a:prstGeom>
          <a:solidFill>
            <a:srgbClr val="D2CFFC"/>
          </a:solidFill>
          <a:ln/>
        </p:spPr>
      </p:sp>
      <p:sp>
        <p:nvSpPr>
          <p:cNvPr id="27" name="Text 20"/>
          <p:cNvSpPr/>
          <p:nvPr/>
        </p:nvSpPr>
        <p:spPr>
          <a:xfrm>
            <a:off x="11801356" y="6001107"/>
            <a:ext cx="186487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highlight>
                  <a:srgbClr val="D2CF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makedhcp -n</a:t>
            </a:r>
            <a:endParaRPr lang="en-US" sz="1700" dirty="0"/>
          </a:p>
        </p:txBody>
      </p:sp>
      <p:sp>
        <p:nvSpPr>
          <p:cNvPr id="28" name="Rectangle 27"/>
          <p:cNvSpPr/>
          <p:nvPr/>
        </p:nvSpPr>
        <p:spPr>
          <a:xfrm>
            <a:off x="12844130" y="7687340"/>
            <a:ext cx="1786270" cy="5422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7553" y="3886676"/>
            <a:ext cx="5762847" cy="43208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7467" y="788908"/>
            <a:ext cx="7769066" cy="1292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Mounting ISO and Copying Contents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87467" y="2596396"/>
            <a:ext cx="441841" cy="441841"/>
          </a:xfrm>
          <a:prstGeom prst="roundRect">
            <a:avLst>
              <a:gd name="adj" fmla="val 40010"/>
            </a:avLst>
          </a:prstGeom>
          <a:solidFill>
            <a:srgbClr val="EEEFF5"/>
          </a:solidFill>
          <a:ln/>
          <a:effectLst>
            <a:outerShdw blurRad="48260" dist="2413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325642" y="2596396"/>
            <a:ext cx="2584490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Mount ISO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325642" y="3037165"/>
            <a:ext cx="3148251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Mount the OS installation ISO.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1325642" y="3572351"/>
            <a:ext cx="3148251" cy="1551861"/>
          </a:xfrm>
          <a:prstGeom prst="roundRect">
            <a:avLst>
              <a:gd name="adj" fmla="val 11391"/>
            </a:avLst>
          </a:prstGeom>
          <a:solidFill>
            <a:srgbClr val="D2CFFC"/>
          </a:solidFill>
          <a:ln/>
        </p:spPr>
      </p:sp>
      <p:sp>
        <p:nvSpPr>
          <p:cNvPr id="8" name="Shape 5"/>
          <p:cNvSpPr/>
          <p:nvPr/>
        </p:nvSpPr>
        <p:spPr>
          <a:xfrm>
            <a:off x="1315879" y="3572351"/>
            <a:ext cx="3796188" cy="1551861"/>
          </a:xfrm>
          <a:prstGeom prst="roundRect">
            <a:avLst>
              <a:gd name="adj" fmla="val 1899"/>
            </a:avLst>
          </a:prstGeom>
          <a:solidFill>
            <a:srgbClr val="D2CFFC"/>
          </a:solidFill>
          <a:ln/>
        </p:spPr>
      </p:sp>
      <p:sp>
        <p:nvSpPr>
          <p:cNvPr id="9" name="Text 6"/>
          <p:cNvSpPr/>
          <p:nvPr/>
        </p:nvSpPr>
        <p:spPr>
          <a:xfrm>
            <a:off x="1512213" y="3719632"/>
            <a:ext cx="3293703" cy="1257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highlight>
                  <a:srgbClr val="D2CF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mkdir -p /mnt/iso/alma8.10</a:t>
            </a:r>
            <a:endParaRPr lang="en-US" sz="1500" dirty="0"/>
          </a:p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highlight>
                  <a:srgbClr val="D2CF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mount -o loop /tmp/AlmaLinux-8.10-x86_64-dvd.iso /mnt/iso/alma8.10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4670227" y="2596396"/>
            <a:ext cx="441841" cy="441841"/>
          </a:xfrm>
          <a:prstGeom prst="roundRect">
            <a:avLst>
              <a:gd name="adj" fmla="val 40010"/>
            </a:avLst>
          </a:prstGeom>
          <a:solidFill>
            <a:srgbClr val="EEEFF5"/>
          </a:solidFill>
          <a:ln/>
          <a:effectLst>
            <a:outerShdw blurRad="48260" dist="2413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5308402" y="2596396"/>
            <a:ext cx="2584490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Copy Contents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5308402" y="3037165"/>
            <a:ext cx="3148251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 a yum repo for the mounted ISO.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5308402" y="3886676"/>
            <a:ext cx="3148251" cy="923211"/>
          </a:xfrm>
          <a:prstGeom prst="roundRect">
            <a:avLst>
              <a:gd name="adj" fmla="val 19148"/>
            </a:avLst>
          </a:prstGeom>
          <a:solidFill>
            <a:srgbClr val="D2CFFC"/>
          </a:solidFill>
          <a:ln/>
        </p:spPr>
      </p:sp>
      <p:sp>
        <p:nvSpPr>
          <p:cNvPr id="14" name="Shape 11"/>
          <p:cNvSpPr/>
          <p:nvPr/>
        </p:nvSpPr>
        <p:spPr>
          <a:xfrm>
            <a:off x="5298638" y="3886676"/>
            <a:ext cx="3167777" cy="923211"/>
          </a:xfrm>
          <a:prstGeom prst="roundRect">
            <a:avLst>
              <a:gd name="adj" fmla="val 3191"/>
            </a:avLst>
          </a:prstGeom>
          <a:solidFill>
            <a:srgbClr val="D2CFFC"/>
          </a:solidFill>
          <a:ln/>
        </p:spPr>
      </p:sp>
      <p:sp>
        <p:nvSpPr>
          <p:cNvPr id="15" name="Text 12"/>
          <p:cNvSpPr/>
          <p:nvPr/>
        </p:nvSpPr>
        <p:spPr>
          <a:xfrm>
            <a:off x="5494973" y="4033957"/>
            <a:ext cx="2775109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highlight>
                  <a:srgbClr val="D2CF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copycds ~/AlmaLinux-8.10-x86_64-dvd.iso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687467" y="5541407"/>
            <a:ext cx="441841" cy="441841"/>
          </a:xfrm>
          <a:prstGeom prst="roundRect">
            <a:avLst>
              <a:gd name="adj" fmla="val 40010"/>
            </a:avLst>
          </a:prstGeom>
          <a:solidFill>
            <a:srgbClr val="EEEFF5"/>
          </a:solidFill>
          <a:ln/>
          <a:effectLst>
            <a:outerShdw blurRad="48260" dist="2413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1325642" y="5541407"/>
            <a:ext cx="2584490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Final Steps</a:t>
            </a:r>
            <a:endParaRPr lang="en-US" sz="2000" dirty="0"/>
          </a:p>
        </p:txBody>
      </p:sp>
      <p:sp>
        <p:nvSpPr>
          <p:cNvPr id="18" name="Text 15"/>
          <p:cNvSpPr/>
          <p:nvPr/>
        </p:nvSpPr>
        <p:spPr>
          <a:xfrm>
            <a:off x="1325642" y="5982176"/>
            <a:ext cx="7130891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set the node image and apply all settings.</a:t>
            </a:r>
            <a:endParaRPr lang="en-US" sz="1500" dirty="0"/>
          </a:p>
        </p:txBody>
      </p:sp>
      <p:sp>
        <p:nvSpPr>
          <p:cNvPr id="19" name="Shape 16"/>
          <p:cNvSpPr/>
          <p:nvPr/>
        </p:nvSpPr>
        <p:spPr>
          <a:xfrm>
            <a:off x="1325642" y="6517362"/>
            <a:ext cx="7130891" cy="923211"/>
          </a:xfrm>
          <a:prstGeom prst="roundRect">
            <a:avLst>
              <a:gd name="adj" fmla="val 19148"/>
            </a:avLst>
          </a:prstGeom>
          <a:solidFill>
            <a:srgbClr val="D2CFFC"/>
          </a:solidFill>
          <a:ln/>
        </p:spPr>
      </p:sp>
      <p:sp>
        <p:nvSpPr>
          <p:cNvPr id="20" name="Shape 17"/>
          <p:cNvSpPr/>
          <p:nvPr/>
        </p:nvSpPr>
        <p:spPr>
          <a:xfrm>
            <a:off x="1315879" y="6517362"/>
            <a:ext cx="7150418" cy="923211"/>
          </a:xfrm>
          <a:prstGeom prst="roundRect">
            <a:avLst>
              <a:gd name="adj" fmla="val 3191"/>
            </a:avLst>
          </a:prstGeom>
          <a:solidFill>
            <a:srgbClr val="D2CFFC"/>
          </a:solidFill>
          <a:ln/>
        </p:spPr>
      </p:sp>
      <p:sp>
        <p:nvSpPr>
          <p:cNvPr id="21" name="Text 18"/>
          <p:cNvSpPr/>
          <p:nvPr/>
        </p:nvSpPr>
        <p:spPr>
          <a:xfrm>
            <a:off x="1512213" y="6664643"/>
            <a:ext cx="6757749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highlight>
                  <a:srgbClr val="D2CF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lsdef -t osimage</a:t>
            </a:r>
            <a:endParaRPr lang="en-US" sz="1500" dirty="0"/>
          </a:p>
          <a:p>
            <a:pPr marL="0" indent="0" algn="l">
              <a:lnSpc>
                <a:spcPts val="2450"/>
              </a:lnSpc>
              <a:buNone/>
            </a:pPr>
            <a:r>
              <a:rPr lang="en-US" sz="1500" dirty="0" err="1">
                <a:solidFill>
                  <a:srgbClr val="272525"/>
                </a:solidFill>
                <a:highlight>
                  <a:srgbClr val="D2CF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nodeset</a:t>
            </a:r>
            <a:r>
              <a:rPr lang="en-US" sz="1500" dirty="0">
                <a:solidFill>
                  <a:srgbClr val="272525"/>
                </a:solidFill>
                <a:highlight>
                  <a:srgbClr val="D2CF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500" dirty="0" smtClean="0">
                <a:solidFill>
                  <a:srgbClr val="272525"/>
                </a:solidFill>
                <a:highlight>
                  <a:srgbClr val="D2CF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cn01 </a:t>
            </a:r>
            <a:r>
              <a:rPr lang="en-US" sz="1500" dirty="0">
                <a:solidFill>
                  <a:srgbClr val="272525"/>
                </a:solidFill>
                <a:highlight>
                  <a:srgbClr val="D2CF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osimage=alma8.10-x86_64-install-compute</a:t>
            </a:r>
            <a:endParaRPr lang="en-US" sz="15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434" y="1137684"/>
            <a:ext cx="5753084" cy="27489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1507</TotalTime>
  <Words>360</Words>
  <Application>Microsoft Office PowerPoint</Application>
  <PresentationFormat>Custom</PresentationFormat>
  <Paragraphs>82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Consolas</vt:lpstr>
      <vt:lpstr>Barlow Bold</vt:lpstr>
      <vt:lpstr>Arial</vt:lpstr>
      <vt:lpstr>Montserrat</vt:lpstr>
      <vt:lpstr>Montserrat Bold</vt:lpstr>
      <vt:lpstr>Calibri</vt:lpstr>
      <vt:lpstr>Montserrat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ACER</cp:lastModifiedBy>
  <cp:revision>19</cp:revision>
  <dcterms:created xsi:type="dcterms:W3CDTF">2025-04-24T15:46:03Z</dcterms:created>
  <dcterms:modified xsi:type="dcterms:W3CDTF">2025-04-26T03:27:49Z</dcterms:modified>
</cp:coreProperties>
</file>